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9" r:id="rId2"/>
    <p:sldId id="258" r:id="rId3"/>
    <p:sldId id="267" r:id="rId4"/>
    <p:sldId id="283" r:id="rId5"/>
    <p:sldId id="281" r:id="rId6"/>
    <p:sldId id="261" r:id="rId7"/>
    <p:sldId id="270" r:id="rId8"/>
    <p:sldId id="262" r:id="rId9"/>
    <p:sldId id="271" r:id="rId10"/>
    <p:sldId id="278" r:id="rId11"/>
    <p:sldId id="263" r:id="rId12"/>
    <p:sldId id="273" r:id="rId13"/>
    <p:sldId id="274" r:id="rId14"/>
    <p:sldId id="277" r:id="rId15"/>
    <p:sldId id="275" r:id="rId16"/>
    <p:sldId id="280" r:id="rId17"/>
    <p:sldId id="265" r:id="rId18"/>
    <p:sldId id="282" r:id="rId19"/>
    <p:sldId id="266" r:id="rId20"/>
    <p:sldId id="257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4" autoAdjust="0"/>
    <p:restoredTop sz="78366" autoAdjust="0"/>
  </p:normalViewPr>
  <p:slideViewPr>
    <p:cSldViewPr snapToGrid="0">
      <p:cViewPr varScale="1">
        <p:scale>
          <a:sx n="91" d="100"/>
          <a:sy n="91" d="100"/>
        </p:scale>
        <p:origin x="5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95DEC-AA6F-442B-915E-8DD6A1940910}" type="datetimeFigureOut">
              <a:rPr lang="en-AU" smtClean="0"/>
              <a:t>3/04/2017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20745-CF59-4085-85AB-700AD89161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998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5421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4988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8080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9058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Photosystem abundance tracks total protein abundance less tightly than Calvin cycle abundance does. Leaves</a:t>
            </a:r>
            <a:r>
              <a:rPr lang="en-AU" baseline="0" dirty="0" smtClean="0"/>
              <a:t> have more scope to alter proportional investment in photosystem proteins than Calvin cycle proteins.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Optimisation of carboxylation capacity more likely to be achieved by altering total leaf protein. One way to do this is by changing leaf mass per area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7108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0503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Leaves don’t produce more photosystem proteins as they become thicker, but they do produce more Calvin</a:t>
            </a:r>
            <a:r>
              <a:rPr lang="en-AU" baseline="0" dirty="0" smtClean="0"/>
              <a:t> cycle proteins (and pretty much every other category of protein). Suggests that carboxylation capacity is added by leaf thickening but there is no effect on light capture.</a:t>
            </a:r>
          </a:p>
          <a:p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5421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9767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Around 60%</a:t>
            </a:r>
            <a:r>
              <a:rPr lang="en-AU" baseline="0" dirty="0" smtClean="0"/>
              <a:t> of the protein in our </a:t>
            </a:r>
            <a:r>
              <a:rPr lang="en-AU" baseline="0" dirty="0" err="1" smtClean="0"/>
              <a:t>euc</a:t>
            </a:r>
            <a:r>
              <a:rPr lang="en-AU" baseline="0" dirty="0" smtClean="0"/>
              <a:t> leaves was accounted for by photosynthesis proteins. </a:t>
            </a: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The mean abundances of the different functional</a:t>
            </a:r>
            <a:r>
              <a:rPr lang="en-AU" baseline="0" dirty="0" smtClean="0"/>
              <a:t> categories</a:t>
            </a:r>
            <a:r>
              <a:rPr lang="en-AU" dirty="0" smtClean="0"/>
              <a:t> shift around – as different samples have different proportions of protein within a</a:t>
            </a:r>
            <a:r>
              <a:rPr lang="en-AU" baseline="0" dirty="0" smtClean="0"/>
              <a:t> given functional category at a given rank.</a:t>
            </a: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There are some gaps in the data here because of the cumulative summing code I used – it finds the average proportion of total protein for a given rank, and if there aren’t any proteins from that rank for a particular functional category then there’s a gap. Or</a:t>
            </a:r>
            <a:r>
              <a:rPr lang="en-AU" baseline="0" dirty="0" smtClean="0"/>
              <a:t> just</a:t>
            </a:r>
            <a:r>
              <a:rPr lang="en-AU" dirty="0" smtClean="0"/>
              <a:t> a point if there was just one sample with a protein at that rank.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The categories that have super abundant proteins – that would be Rubisco</a:t>
            </a:r>
            <a:r>
              <a:rPr lang="en-AU" baseline="0" dirty="0" smtClean="0"/>
              <a:t> in the Calvin cycle and ATP synthase – start off being the most abundant but are gradually replaced as we increase the number of proteins. 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6849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1487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6032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4427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229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Disentangling </a:t>
            </a:r>
            <a:r>
              <a:rPr lang="en-AU" dirty="0" err="1" smtClean="0"/>
              <a:t>precip</a:t>
            </a:r>
            <a:r>
              <a:rPr lang="en-AU" dirty="0" smtClean="0"/>
              <a:t> effect</a:t>
            </a:r>
            <a:r>
              <a:rPr lang="en-AU" baseline="0" dirty="0" smtClean="0"/>
              <a:t> – if you look at </a:t>
            </a:r>
            <a:r>
              <a:rPr lang="en-AU" baseline="0" dirty="0" err="1" smtClean="0"/>
              <a:t>precip</a:t>
            </a:r>
            <a:r>
              <a:rPr lang="en-AU" baseline="0" dirty="0" smtClean="0"/>
              <a:t> over just the last year, there’s a much weaker correlation. Could mean that we’re really interested in time averaged effect on vegetation structure and light </a:t>
            </a:r>
            <a:r>
              <a:rPr lang="en-AU" baseline="0" dirty="0" err="1" smtClean="0"/>
              <a:t>evnrio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0128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Disentangling </a:t>
            </a:r>
            <a:r>
              <a:rPr lang="en-AU" dirty="0" err="1" smtClean="0"/>
              <a:t>precip</a:t>
            </a:r>
            <a:r>
              <a:rPr lang="en-AU" dirty="0" smtClean="0"/>
              <a:t> effect</a:t>
            </a:r>
            <a:r>
              <a:rPr lang="en-AU" baseline="0" dirty="0" smtClean="0"/>
              <a:t> – if you look at </a:t>
            </a:r>
            <a:r>
              <a:rPr lang="en-AU" baseline="0" dirty="0" err="1" smtClean="0"/>
              <a:t>precip</a:t>
            </a:r>
            <a:r>
              <a:rPr lang="en-AU" baseline="0" dirty="0" smtClean="0"/>
              <a:t> over just the last year, there’s a much weaker correlation. Could mean that we’re really interested in time averaged effect on vegetation structure and light </a:t>
            </a:r>
            <a:r>
              <a:rPr lang="en-AU" baseline="0" dirty="0" err="1" smtClean="0"/>
              <a:t>evnrio</a:t>
            </a:r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0139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1425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3/04/2017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9537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3/04/2017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332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3/04/2017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2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3/04/2017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2647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3/04/2017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438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3/04/2017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961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3/04/2017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183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3/04/2017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0337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3/04/2017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368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3/04/2017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584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3/04/2017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6795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6EA5E-5C9C-4DF9-A116-626E51481C23}" type="datetimeFigureOut">
              <a:rPr lang="en-AU" smtClean="0"/>
              <a:t>3/04/2017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940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30" y="531910"/>
            <a:ext cx="7421950" cy="41748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521" y="1797494"/>
            <a:ext cx="5669075" cy="318885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276" y="3978557"/>
            <a:ext cx="5669075" cy="31888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7268487" cy="4088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858" y="132351"/>
            <a:ext cx="7421950" cy="4174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233" y="3668110"/>
            <a:ext cx="5669075" cy="31888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1994" y="1049683"/>
            <a:ext cx="8061434" cy="45345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627207"/>
            <a:ext cx="8061434" cy="45345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852" y="706574"/>
            <a:ext cx="8061434" cy="45345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40" y="2306918"/>
            <a:ext cx="8061434" cy="45345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93" y="1460886"/>
            <a:ext cx="7268487" cy="4088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171" y="975004"/>
            <a:ext cx="7268487" cy="4088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779607"/>
            <a:ext cx="8061434" cy="45345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920" y="252319"/>
            <a:ext cx="7421950" cy="417484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633" y="3820510"/>
            <a:ext cx="5669075" cy="31888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033" y="3972910"/>
            <a:ext cx="5669075" cy="318885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433" y="4125310"/>
            <a:ext cx="5669075" cy="31888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55" y="2180279"/>
            <a:ext cx="7268487" cy="40885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64" y="152401"/>
            <a:ext cx="7421950" cy="41748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344" y="1314019"/>
            <a:ext cx="8061434" cy="453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5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02" y="2207562"/>
            <a:ext cx="3776490" cy="25479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860" y="2207562"/>
            <a:ext cx="3776490" cy="25479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36" y="2207562"/>
            <a:ext cx="3776490" cy="25479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591613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0.19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8550897" y="3591613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0.07</a:t>
            </a:r>
            <a:endParaRPr lang="en-AU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513490" y="294130"/>
            <a:ext cx="9616965" cy="1325563"/>
          </a:xfrm>
        </p:spPr>
        <p:txBody>
          <a:bodyPr>
            <a:normAutofit/>
          </a:bodyPr>
          <a:lstStyle/>
          <a:p>
            <a:r>
              <a:rPr lang="en-AU" sz="3200" dirty="0" smtClean="0"/>
              <a:t>Trends in proportional abundance of Calvin cycle proteins</a:t>
            </a:r>
            <a:endParaRPr lang="en-AU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4563086" y="3591613"/>
            <a:ext cx="325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=0.02, R</a:t>
            </a:r>
            <a:r>
              <a:rPr lang="en-AU" baseline="30000" dirty="0" smtClean="0"/>
              <a:t>2</a:t>
            </a:r>
            <a:r>
              <a:rPr lang="en-AU" dirty="0" smtClean="0"/>
              <a:t> = 0.16, 8 % increase</a:t>
            </a:r>
            <a:endParaRPr lang="en-AU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212113"/>
              </p:ext>
            </p:extLst>
          </p:nvPr>
        </p:nvGraphicFramePr>
        <p:xfrm>
          <a:off x="953814" y="5532524"/>
          <a:ext cx="10415751" cy="73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Calvin</a:t>
                      </a:r>
                      <a:r>
                        <a:rPr lang="en-AU" baseline="0" dirty="0" smtClean="0"/>
                        <a:t> cycle </a:t>
                      </a:r>
                      <a:r>
                        <a:rPr lang="en-AU" dirty="0" smtClean="0"/>
                        <a:t>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0.38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0.339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1.3-fold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82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02" y="2207562"/>
            <a:ext cx="3776490" cy="25479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860" y="2207562"/>
            <a:ext cx="3776490" cy="25479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36" y="2207562"/>
            <a:ext cx="3776490" cy="25479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591613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0.19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8550897" y="3591613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0.07</a:t>
            </a:r>
            <a:endParaRPr lang="en-AU" dirty="0"/>
          </a:p>
        </p:txBody>
      </p:sp>
      <p:sp>
        <p:nvSpPr>
          <p:cNvPr id="10" name="Rectangle 9"/>
          <p:cNvSpPr/>
          <p:nvPr/>
        </p:nvSpPr>
        <p:spPr>
          <a:xfrm>
            <a:off x="4131557" y="1982878"/>
            <a:ext cx="3965376" cy="29044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960" y="3591612"/>
            <a:ext cx="659294" cy="75324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2966" y="1982878"/>
            <a:ext cx="3965376" cy="29044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8141129" y="1982878"/>
            <a:ext cx="3965376" cy="29044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513490" y="294130"/>
            <a:ext cx="9616965" cy="1325563"/>
          </a:xfrm>
        </p:spPr>
        <p:txBody>
          <a:bodyPr>
            <a:normAutofit/>
          </a:bodyPr>
          <a:lstStyle/>
          <a:p>
            <a:r>
              <a:rPr lang="en-AU" sz="3200" dirty="0" smtClean="0"/>
              <a:t>Trends in proportional abundance of Calvin cycle proteins</a:t>
            </a:r>
            <a:endParaRPr lang="en-AU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4563086" y="3591613"/>
            <a:ext cx="325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p =0.02, R</a:t>
            </a:r>
            <a:r>
              <a:rPr lang="en-AU" b="1" baseline="30000" dirty="0" smtClean="0"/>
              <a:t>2</a:t>
            </a:r>
            <a:r>
              <a:rPr lang="en-AU" b="1" dirty="0" smtClean="0"/>
              <a:t> = 0.16, 8 % increase</a:t>
            </a:r>
            <a:endParaRPr lang="en-AU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33655"/>
              </p:ext>
            </p:extLst>
          </p:nvPr>
        </p:nvGraphicFramePr>
        <p:xfrm>
          <a:off x="953814" y="5532524"/>
          <a:ext cx="10415751" cy="73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Calvin</a:t>
                      </a:r>
                      <a:r>
                        <a:rPr lang="en-AU" baseline="0" dirty="0" smtClean="0"/>
                        <a:t> cycle </a:t>
                      </a:r>
                      <a:r>
                        <a:rPr lang="en-AU" dirty="0" smtClean="0"/>
                        <a:t>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0.38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0.339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1.3-fold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44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76" y="79309"/>
            <a:ext cx="9475052" cy="67127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9620" y="414779"/>
            <a:ext cx="318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Expected trends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5527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14" y="56478"/>
            <a:ext cx="9439372" cy="67450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9620" y="414779"/>
            <a:ext cx="318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Actual trends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63335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55434" y="1314510"/>
            <a:ext cx="9249353" cy="4018863"/>
            <a:chOff x="1050785" y="1829515"/>
            <a:chExt cx="10302017" cy="447624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185" y="1829515"/>
              <a:ext cx="4476248" cy="447624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785" y="1829515"/>
              <a:ext cx="4476248" cy="447624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452377" y="5286053"/>
              <a:ext cx="1233135" cy="47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r</a:t>
              </a:r>
              <a:r>
                <a:rPr lang="en-AU" dirty="0" smtClean="0"/>
                <a:t> = 0.83</a:t>
              </a:r>
              <a:endParaRPr lang="en-AU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06333" y="5286053"/>
              <a:ext cx="1346469" cy="47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r</a:t>
              </a:r>
              <a:r>
                <a:rPr lang="en-AU" dirty="0" smtClean="0"/>
                <a:t> = 0.94</a:t>
              </a:r>
              <a:endParaRPr lang="en-AU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09734" y="336862"/>
            <a:ext cx="9988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Room to move? Variation in proportional allocation</a:t>
            </a:r>
            <a:endParaRPr lang="en-AU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775631" y="5804319"/>
            <a:ext cx="1065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Photosystem protein proportional abundance varies 2.5-fold, between 0.09 and 0.23 (mean </a:t>
            </a:r>
            <a:r>
              <a:rPr lang="en-AU" dirty="0"/>
              <a:t>= 0.16, </a:t>
            </a:r>
            <a:r>
              <a:rPr lang="en-AU" dirty="0" smtClean="0"/>
              <a:t>SD = 0.03) 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807161" y="6162755"/>
            <a:ext cx="1061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Calvin cycle protein proportional abundance varies 1.3-fold, between 0.29 and 0.38 (mean 0.339</a:t>
            </a:r>
            <a:r>
              <a:rPr lang="en-AU" dirty="0"/>
              <a:t>, </a:t>
            </a:r>
            <a:r>
              <a:rPr lang="en-AU" dirty="0" smtClean="0"/>
              <a:t>SD = 0.023</a:t>
            </a:r>
            <a:r>
              <a:rPr lang="en-AU" dirty="0" smtClean="0"/>
              <a:t>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704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 smtClean="0"/>
              <a:t>Summary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The bulk of leaf protein is associated with photosynthesis</a:t>
            </a:r>
          </a:p>
          <a:p>
            <a:r>
              <a:rPr lang="en-AU" dirty="0" smtClean="0"/>
              <a:t>Leaves adjust protein allocation to photosystem proteins in response to light availability</a:t>
            </a:r>
          </a:p>
          <a:p>
            <a:r>
              <a:rPr lang="en-AU" dirty="0" smtClean="0"/>
              <a:t>Environmental factors have only a marginal influence on proportional abundance of Calvin cycle proteins</a:t>
            </a:r>
          </a:p>
          <a:p>
            <a:r>
              <a:rPr lang="en-AU" dirty="0" smtClean="0"/>
              <a:t>Optimisation </a:t>
            </a:r>
            <a:r>
              <a:rPr lang="en-AU" dirty="0"/>
              <a:t>of carboxylation capacity </a:t>
            </a:r>
            <a:r>
              <a:rPr lang="en-AU" dirty="0" smtClean="0"/>
              <a:t>is more </a:t>
            </a:r>
            <a:r>
              <a:rPr lang="en-AU" dirty="0"/>
              <a:t>likely to be achieved by </a:t>
            </a:r>
            <a:r>
              <a:rPr lang="en-AU" dirty="0" smtClean="0"/>
              <a:t>altering the </a:t>
            </a:r>
            <a:r>
              <a:rPr lang="en-AU" dirty="0"/>
              <a:t>total </a:t>
            </a:r>
            <a:r>
              <a:rPr lang="en-AU" dirty="0" smtClean="0"/>
              <a:t>amount of leaf protein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428606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 smtClean="0"/>
              <a:t>What next?</a:t>
            </a:r>
            <a:endParaRPr lang="en-AU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Comparative work using data from </a:t>
            </a:r>
            <a:r>
              <a:rPr lang="en-AU" i="1" dirty="0" smtClean="0"/>
              <a:t>Acacia</a:t>
            </a:r>
            <a:r>
              <a:rPr lang="en-AU" dirty="0" smtClean="0"/>
              <a:t> and the </a:t>
            </a:r>
            <a:r>
              <a:rPr lang="en-AU" dirty="0" err="1" smtClean="0"/>
              <a:t>Proteaceae</a:t>
            </a:r>
            <a:endParaRPr lang="en-AU" dirty="0" smtClean="0"/>
          </a:p>
          <a:p>
            <a:r>
              <a:rPr lang="en-AU" dirty="0" smtClean="0"/>
              <a:t>Investigating molecular stoichiometry and abundance relationships between proteins and protein functional groups</a:t>
            </a:r>
          </a:p>
          <a:p>
            <a:r>
              <a:rPr lang="en-AU" dirty="0" smtClean="0"/>
              <a:t>Responses of minor protein functional groups across environmental gradients</a:t>
            </a:r>
          </a:p>
          <a:p>
            <a:r>
              <a:rPr lang="en-AU" dirty="0" smtClean="0"/>
              <a:t>Parameterising systems-level models of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384738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160" y="971779"/>
            <a:ext cx="3163399" cy="28522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003" y="971779"/>
            <a:ext cx="3163399" cy="28522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949" y="3956891"/>
            <a:ext cx="3163399" cy="28522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940" y="3956891"/>
            <a:ext cx="3163399" cy="28522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56885" y="6128920"/>
            <a:ext cx="2129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 </a:t>
            </a:r>
            <a:r>
              <a:rPr lang="en-AU" sz="1200" dirty="0"/>
              <a:t>= 0.01, R</a:t>
            </a:r>
            <a:r>
              <a:rPr lang="en-AU" sz="1200" baseline="30000" dirty="0"/>
              <a:t>2</a:t>
            </a:r>
            <a:r>
              <a:rPr lang="en-AU" sz="1200" dirty="0"/>
              <a:t> = 0.20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94354" y="6128921"/>
            <a:ext cx="168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 </a:t>
            </a:r>
            <a:r>
              <a:rPr lang="en-AU" sz="1200" dirty="0"/>
              <a:t>= 0.15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18503" y="3046680"/>
            <a:ext cx="168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 = 0.88</a:t>
            </a:r>
            <a:endParaRPr lang="en-AU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9658326" y="3046681"/>
            <a:ext cx="200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 &lt; 0.001, </a:t>
            </a:r>
            <a:r>
              <a:rPr lang="en-AU" sz="1200" dirty="0"/>
              <a:t>R</a:t>
            </a:r>
            <a:r>
              <a:rPr lang="en-AU" sz="1200" baseline="30000" dirty="0"/>
              <a:t>2</a:t>
            </a:r>
            <a:r>
              <a:rPr lang="en-AU" sz="1200" dirty="0"/>
              <a:t> </a:t>
            </a:r>
            <a:r>
              <a:rPr lang="en-AU" sz="1200" dirty="0" smtClean="0"/>
              <a:t>= 0.26 </a:t>
            </a:r>
            <a:endParaRPr lang="en-AU" sz="1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31" y="1918880"/>
            <a:ext cx="3249886" cy="32498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14944" y="4394345"/>
            <a:ext cx="1482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 &lt; 0.001, R</a:t>
            </a:r>
            <a:r>
              <a:rPr lang="en-AU" sz="1200" baseline="30000" dirty="0" smtClean="0"/>
              <a:t>2</a:t>
            </a:r>
            <a:r>
              <a:rPr lang="en-AU" sz="1200" dirty="0" smtClean="0"/>
              <a:t> = 0.31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87958" y="126756"/>
            <a:ext cx="10488694" cy="779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Influence of leaf anatomy on protein abundance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42475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Cytochrome b6f / electron transport vs </a:t>
            </a:r>
            <a:r>
              <a:rPr lang="en-AU" dirty="0" err="1" smtClean="0"/>
              <a:t>tavg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51" y="1825625"/>
            <a:ext cx="7039497" cy="4351338"/>
          </a:xfrm>
        </p:spPr>
      </p:pic>
    </p:spTree>
    <p:extLst>
      <p:ext uri="{BB962C8B-B14F-4D97-AF65-F5344CB8AC3E}">
        <p14:creationId xmlns:p14="http://schemas.microsoft.com/office/powerpoint/2010/main" val="157348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178" y="0"/>
            <a:ext cx="8019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5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283001" y="6323934"/>
            <a:ext cx="731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Protein content ranges between 2 and 27 % of leaf mass (mean 11%, SD 4%)</a:t>
            </a:r>
            <a:endParaRPr lang="en-A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79" y="665756"/>
            <a:ext cx="8924042" cy="55264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8592" y="263951"/>
            <a:ext cx="4675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What’s in a leaf?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422405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524000" y="498248"/>
            <a:ext cx="9231086" cy="779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Environmental trends in leaf protein abundance</a:t>
            </a:r>
            <a:endParaRPr lang="en-AU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06" y="1277256"/>
            <a:ext cx="3949788" cy="24414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77256"/>
            <a:ext cx="3949788" cy="24414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88267"/>
            <a:ext cx="3949788" cy="24414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06" y="3988267"/>
            <a:ext cx="3949788" cy="244149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46890" y="3005545"/>
            <a:ext cx="162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0.66, R</a:t>
            </a:r>
            <a:r>
              <a:rPr lang="en-AU" baseline="30000" dirty="0" smtClean="0"/>
              <a:t>2</a:t>
            </a:r>
            <a:r>
              <a:rPr lang="en-AU" dirty="0" smtClean="0"/>
              <a:t> = 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01616" y="5716556"/>
            <a:ext cx="206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0.03, R</a:t>
            </a:r>
            <a:r>
              <a:rPr lang="en-AU" baseline="30000" dirty="0" smtClean="0"/>
              <a:t>2</a:t>
            </a:r>
            <a:r>
              <a:rPr lang="en-AU" dirty="0" smtClean="0"/>
              <a:t> = 0.13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66922" y="5716556"/>
            <a:ext cx="21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R</a:t>
            </a:r>
            <a:r>
              <a:rPr lang="en-AU" baseline="30000" dirty="0" smtClean="0"/>
              <a:t>2</a:t>
            </a:r>
            <a:r>
              <a:rPr lang="en-AU" dirty="0" smtClean="0"/>
              <a:t> = 0.49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66922" y="2926702"/>
            <a:ext cx="195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0.15, R</a:t>
            </a:r>
            <a:r>
              <a:rPr lang="en-AU" baseline="30000" dirty="0" smtClean="0"/>
              <a:t>2</a:t>
            </a:r>
            <a:r>
              <a:rPr lang="en-AU" dirty="0" smtClean="0"/>
              <a:t> = 0.06</a:t>
            </a:r>
          </a:p>
        </p:txBody>
      </p:sp>
    </p:spTree>
    <p:extLst>
      <p:ext uri="{BB962C8B-B14F-4D97-AF65-F5344CB8AC3E}">
        <p14:creationId xmlns:p14="http://schemas.microsoft.com/office/powerpoint/2010/main" val="225009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88554"/>
              </p:ext>
            </p:extLst>
          </p:nvPr>
        </p:nvGraphicFramePr>
        <p:xfrm>
          <a:off x="1055802" y="1557298"/>
          <a:ext cx="3519340" cy="2394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3868"/>
                <a:gridCol w="703868"/>
                <a:gridCol w="703868"/>
                <a:gridCol w="703868"/>
                <a:gridCol w="703868"/>
              </a:tblGrid>
              <a:tr h="560576"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u="none" strike="noStrike" dirty="0" smtClean="0">
                          <a:effectLst/>
                        </a:rPr>
                        <a:t>Canopy</a:t>
                      </a:r>
                      <a:r>
                        <a:rPr lang="en-AU" sz="1100" u="none" strike="noStrike" baseline="0" dirty="0" smtClean="0">
                          <a:effectLst/>
                        </a:rPr>
                        <a:t> openness</a:t>
                      </a:r>
                      <a:endParaRPr lang="en-AU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 dirty="0" smtClean="0">
                          <a:effectLst/>
                        </a:rPr>
                        <a:t>Irradiance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Mean</a:t>
                      </a:r>
                      <a:r>
                        <a:rPr lang="en-AU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annual temp.</a:t>
                      </a:r>
                      <a:endParaRPr lang="en-AU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Mean</a:t>
                      </a:r>
                      <a:r>
                        <a:rPr lang="en-AU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annual </a:t>
                      </a:r>
                      <a:r>
                        <a:rPr lang="en-AU" sz="1100" b="0" i="0" u="none" strike="noStrik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precip</a:t>
                      </a:r>
                      <a:r>
                        <a:rPr lang="en-AU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AU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b"/>
                </a:tc>
              </a:tr>
              <a:tr h="406260">
                <a:tc>
                  <a:txBody>
                    <a:bodyPr/>
                    <a:lstStyle/>
                    <a:p>
                      <a:pPr algn="l" fontAlgn="ctr"/>
                      <a:r>
                        <a:rPr lang="en-AU" sz="1000" u="none" strike="noStrike" dirty="0" smtClean="0">
                          <a:effectLst/>
                        </a:rPr>
                        <a:t>Canopy</a:t>
                      </a:r>
                      <a:r>
                        <a:rPr lang="en-AU" sz="1000" u="none" strike="noStrike" baseline="0" dirty="0" smtClean="0">
                          <a:effectLst/>
                        </a:rPr>
                        <a:t> openness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1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0.85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 dirty="0">
                          <a:effectLst/>
                        </a:rPr>
                        <a:t>0.2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0.55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06260">
                <a:tc>
                  <a:txBody>
                    <a:bodyPr/>
                    <a:lstStyle/>
                    <a:p>
                      <a:pPr algn="l" fontAlgn="ctr"/>
                      <a:r>
                        <a:rPr lang="en-AU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Irradiance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0.85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1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0.61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-0.5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10562">
                <a:tc>
                  <a:txBody>
                    <a:bodyPr/>
                    <a:lstStyle/>
                    <a:p>
                      <a:pPr algn="l" fontAlgn="ctr"/>
                      <a:r>
                        <a:rPr lang="en-AU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Mean</a:t>
                      </a:r>
                      <a:r>
                        <a:rPr lang="en-AU" sz="10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annual temp.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0.2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0.61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1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0.16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10562">
                <a:tc>
                  <a:txBody>
                    <a:bodyPr/>
                    <a:lstStyle/>
                    <a:p>
                      <a:pPr algn="l" fontAlgn="ctr"/>
                      <a:r>
                        <a:rPr lang="en-AU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Mean</a:t>
                      </a:r>
                      <a:r>
                        <a:rPr lang="en-AU" sz="10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annual </a:t>
                      </a:r>
                      <a:r>
                        <a:rPr lang="en-AU" sz="1000" b="0" i="0" u="none" strike="noStrik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precip</a:t>
                      </a:r>
                      <a:r>
                        <a:rPr lang="en-AU" sz="10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 dirty="0">
                          <a:effectLst/>
                        </a:rPr>
                        <a:t>-0.55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-0.5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0.16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 dirty="0">
                          <a:effectLst/>
                        </a:rPr>
                        <a:t>1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50" y="2040075"/>
            <a:ext cx="3821582" cy="23622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95819" y="3582186"/>
            <a:ext cx="201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 R</a:t>
            </a:r>
            <a:r>
              <a:rPr lang="en-AU" baseline="30000" dirty="0" smtClean="0"/>
              <a:t>2</a:t>
            </a:r>
            <a:r>
              <a:rPr lang="en-AU" dirty="0" smtClean="0"/>
              <a:t> = 0.32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782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64" y="1533963"/>
            <a:ext cx="3273414" cy="470116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524000" y="372126"/>
            <a:ext cx="9231086" cy="779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Optimising the photosynthetic apparatus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876" y="1113619"/>
            <a:ext cx="6890462" cy="48816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77407" y="6058783"/>
            <a:ext cx="7241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Co-ordination hypothesis</a:t>
            </a:r>
            <a:r>
              <a:rPr lang="en-AU" dirty="0" smtClean="0"/>
              <a:t>: leaves should optimise protein allocation so that photosynthesis is co-limited by </a:t>
            </a:r>
            <a:r>
              <a:rPr lang="en-AU" dirty="0" smtClean="0"/>
              <a:t>light </a:t>
            </a:r>
            <a:r>
              <a:rPr lang="en-AU" dirty="0" smtClean="0"/>
              <a:t>capture and carboxylation capacity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34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89" y="1810729"/>
            <a:ext cx="5349738" cy="330684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3" y="1810729"/>
            <a:ext cx="5349738" cy="3306844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990600" y="307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Total protein </a:t>
            </a:r>
            <a:r>
              <a:rPr lang="en-AU" sz="3600" dirty="0" smtClean="0"/>
              <a:t>content is greater at lower temperatures</a:t>
            </a:r>
            <a:endParaRPr lang="en-AU" sz="36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10468" y="5608727"/>
          <a:ext cx="10415751" cy="1100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Total protein (mg/mm</a:t>
                      </a:r>
                      <a:r>
                        <a:rPr lang="en-AU" baseline="30000" dirty="0" smtClean="0"/>
                        <a:t>2</a:t>
                      </a:r>
                      <a:r>
                        <a:rPr lang="en-AU" dirty="0" smtClean="0"/>
                        <a:t>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17873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47639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29007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6550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2.7-fold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err="1" smtClean="0"/>
                        <a:t>Photoresp</a:t>
                      </a:r>
                      <a:r>
                        <a:rPr lang="en-AU" dirty="0" smtClean="0"/>
                        <a:t>. 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0.027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0.054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0.035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0.006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840510" y="4287270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0.18</a:t>
            </a:r>
            <a:endParaRPr lang="en-AU" dirty="0"/>
          </a:p>
        </p:txBody>
      </p:sp>
      <p:sp>
        <p:nvSpPr>
          <p:cNvPr id="26" name="TextBox 25"/>
          <p:cNvSpPr txBox="1"/>
          <p:nvPr/>
        </p:nvSpPr>
        <p:spPr>
          <a:xfrm>
            <a:off x="1224757" y="4287270"/>
            <a:ext cx="336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R</a:t>
            </a:r>
            <a:r>
              <a:rPr lang="en-AU" baseline="30000" dirty="0" smtClean="0"/>
              <a:t>2</a:t>
            </a:r>
            <a:r>
              <a:rPr lang="en-AU" dirty="0" smtClean="0"/>
              <a:t> = 0.49, 85 % decline</a:t>
            </a:r>
          </a:p>
        </p:txBody>
      </p:sp>
    </p:spTree>
    <p:extLst>
      <p:ext uri="{BB962C8B-B14F-4D97-AF65-F5344CB8AC3E}">
        <p14:creationId xmlns:p14="http://schemas.microsoft.com/office/powerpoint/2010/main" val="208023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89" y="1810729"/>
            <a:ext cx="5349738" cy="330684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3" y="1810729"/>
            <a:ext cx="5349738" cy="3306844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990600" y="307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Total protein </a:t>
            </a:r>
            <a:r>
              <a:rPr lang="en-AU" sz="3600" dirty="0" smtClean="0"/>
              <a:t>content is greater at lower temperatures</a:t>
            </a:r>
            <a:endParaRPr lang="en-AU" sz="36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10468" y="5608727"/>
          <a:ext cx="10415751" cy="1100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Total protein (mg/mm</a:t>
                      </a:r>
                      <a:r>
                        <a:rPr lang="en-AU" baseline="30000" dirty="0" smtClean="0"/>
                        <a:t>2</a:t>
                      </a:r>
                      <a:r>
                        <a:rPr lang="en-AU" dirty="0" smtClean="0"/>
                        <a:t>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17873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47639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29007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6550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2.7-fold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err="1" smtClean="0"/>
                        <a:t>Photoresp</a:t>
                      </a:r>
                      <a:r>
                        <a:rPr lang="en-AU" dirty="0" smtClean="0"/>
                        <a:t>. 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0.027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0.054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0.035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0.006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464676" y="1654075"/>
            <a:ext cx="5592145" cy="362015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6095422" y="1654074"/>
            <a:ext cx="5592145" cy="36201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35" y="1654074"/>
            <a:ext cx="899950" cy="8999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058634" y="1830110"/>
            <a:ext cx="497462" cy="49746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24757" y="4287270"/>
            <a:ext cx="336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R</a:t>
            </a:r>
            <a:r>
              <a:rPr lang="en-AU" baseline="30000" dirty="0" smtClean="0"/>
              <a:t>2</a:t>
            </a:r>
            <a:r>
              <a:rPr lang="en-AU" dirty="0" smtClean="0"/>
              <a:t> = 0.49, 85 % decline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40510" y="4287270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0.18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34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76" y="79309"/>
            <a:ext cx="9475052" cy="671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0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367673" y="308730"/>
            <a:ext cx="93506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Allocation to photosystems is greater in low light</a:t>
            </a:r>
            <a:endParaRPr lang="en-AU" sz="36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804789"/>
              </p:ext>
            </p:extLst>
          </p:nvPr>
        </p:nvGraphicFramePr>
        <p:xfrm>
          <a:off x="953814" y="5931913"/>
          <a:ext cx="10415751" cy="73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Photosystems 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0.16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2.5-fold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09" y="1950766"/>
            <a:ext cx="5347988" cy="33057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93" y="1950766"/>
            <a:ext cx="5347988" cy="33057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11577" y="4435247"/>
            <a:ext cx="361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R</a:t>
            </a:r>
            <a:r>
              <a:rPr lang="en-AU" baseline="30000" dirty="0" smtClean="0"/>
              <a:t>2</a:t>
            </a:r>
            <a:r>
              <a:rPr lang="en-AU" dirty="0" smtClean="0"/>
              <a:t> = 0.43, 54 % decline</a:t>
            </a:r>
            <a:endParaRPr lang="en-AU" dirty="0"/>
          </a:p>
        </p:txBody>
      </p:sp>
      <p:sp>
        <p:nvSpPr>
          <p:cNvPr id="20" name="TextBox 19"/>
          <p:cNvSpPr txBox="1"/>
          <p:nvPr/>
        </p:nvSpPr>
        <p:spPr>
          <a:xfrm>
            <a:off x="6846508" y="4435247"/>
            <a:ext cx="340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R</a:t>
            </a:r>
            <a:r>
              <a:rPr lang="en-AU" baseline="30000" dirty="0" smtClean="0"/>
              <a:t>2</a:t>
            </a:r>
            <a:r>
              <a:rPr lang="en-AU" dirty="0" smtClean="0"/>
              <a:t> = 0.37, 42 % decline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757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09" y="1950766"/>
            <a:ext cx="5347988" cy="3305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93" y="1950766"/>
            <a:ext cx="5347988" cy="33057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4676" y="1780195"/>
            <a:ext cx="5592145" cy="362015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35" y="1780194"/>
            <a:ext cx="899950" cy="8999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158315" y="1780195"/>
            <a:ext cx="5592145" cy="362015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974" y="1780194"/>
            <a:ext cx="899950" cy="899950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367673" y="308730"/>
            <a:ext cx="93506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PER LEAF AREA LABEL WRONG Allocation </a:t>
            </a:r>
            <a:r>
              <a:rPr lang="en-AU" sz="3600" dirty="0" smtClean="0"/>
              <a:t>to photosystems is greater in low light</a:t>
            </a:r>
            <a:endParaRPr lang="en-AU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11577" y="4435247"/>
            <a:ext cx="361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p &lt; 0.001, R</a:t>
            </a:r>
            <a:r>
              <a:rPr lang="en-AU" b="1" baseline="30000" dirty="0" smtClean="0"/>
              <a:t>2</a:t>
            </a:r>
            <a:r>
              <a:rPr lang="en-AU" b="1" dirty="0" smtClean="0"/>
              <a:t> = 0.43, 54 % decline</a:t>
            </a:r>
            <a:endParaRPr lang="en-AU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846508" y="4435247"/>
            <a:ext cx="340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p &lt; 0.001, R</a:t>
            </a:r>
            <a:r>
              <a:rPr lang="en-AU" b="1" baseline="30000" dirty="0" smtClean="0"/>
              <a:t>2</a:t>
            </a:r>
            <a:r>
              <a:rPr lang="en-AU" b="1" dirty="0" smtClean="0"/>
              <a:t> = 0.37, 42 % decline</a:t>
            </a:r>
            <a:endParaRPr lang="en-AU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549342"/>
              </p:ext>
            </p:extLst>
          </p:nvPr>
        </p:nvGraphicFramePr>
        <p:xfrm>
          <a:off x="953814" y="5931913"/>
          <a:ext cx="10415751" cy="73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Photosystems 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0.16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2.5-fold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1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76" y="79309"/>
            <a:ext cx="9475052" cy="67127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7766" y="599090"/>
            <a:ext cx="3710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DIAGRAM IS WRONG – NEEDS PREDICTIONS RE: LIGHT ENVIRONMENT AND CALVIN CYCLE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34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5581</TotalTime>
  <Words>973</Words>
  <Application>Microsoft Office PowerPoint</Application>
  <PresentationFormat>Widescreen</PresentationFormat>
  <Paragraphs>187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Lucida Console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Trends in proportional abundance of Calvin cycle proteins</vt:lpstr>
      <vt:lpstr>Trends in proportional abundance of Calvin cycle proteins</vt:lpstr>
      <vt:lpstr>PowerPoint Presentation</vt:lpstr>
      <vt:lpstr>PowerPoint Presentation</vt:lpstr>
      <vt:lpstr>PowerPoint Presentation</vt:lpstr>
      <vt:lpstr>Summary</vt:lpstr>
      <vt:lpstr>What next?</vt:lpstr>
      <vt:lpstr>PowerPoint Presentation</vt:lpstr>
      <vt:lpstr>Cytochrome b6f / electron transport vs tavg</vt:lpstr>
      <vt:lpstr>PowerPoint Presentation</vt:lpstr>
      <vt:lpstr>PowerPoint Presentation</vt:lpstr>
      <vt:lpstr>PowerPoint Presentation</vt:lpstr>
    </vt:vector>
  </TitlesOfParts>
  <Company>Macquarie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Faculty of Science</dc:creator>
  <cp:lastModifiedBy>Faculty of Science</cp:lastModifiedBy>
  <cp:revision>81</cp:revision>
  <dcterms:created xsi:type="dcterms:W3CDTF">2017-03-29T23:46:05Z</dcterms:created>
  <dcterms:modified xsi:type="dcterms:W3CDTF">2017-04-04T03:36:32Z</dcterms:modified>
</cp:coreProperties>
</file>